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9144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41481-03A6-46A4-8712-AF4813B9844B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725613" y="1243013"/>
            <a:ext cx="33559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3797-6A8A-4995-8FB0-F759A637E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7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C3797-6A8A-4995-8FB0-F759A637ECF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65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37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3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1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5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9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14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6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4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1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ACBFB-F5E0-49C8-9101-86099396CD8A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C1E89-0615-4016-8536-CD39FC3E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61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8BE14-F3EE-FC21-3FD7-83C618D74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19490D1-FCF3-1190-B772-11B7AEAAA733}"/>
              </a:ext>
            </a:extLst>
          </p:cNvPr>
          <p:cNvSpPr/>
          <p:nvPr/>
        </p:nvSpPr>
        <p:spPr>
          <a:xfrm>
            <a:off x="-4601" y="8720"/>
            <a:ext cx="9296515" cy="9189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9423FF-1CFB-FC94-FF2E-027A1DBE8E5B}"/>
              </a:ext>
            </a:extLst>
          </p:cNvPr>
          <p:cNvSpPr/>
          <p:nvPr/>
        </p:nvSpPr>
        <p:spPr>
          <a:xfrm>
            <a:off x="230363" y="1548461"/>
            <a:ext cx="8694057" cy="740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75F567-A23C-592B-F8EE-11B43D422B29}"/>
              </a:ext>
            </a:extLst>
          </p:cNvPr>
          <p:cNvSpPr txBox="1"/>
          <p:nvPr/>
        </p:nvSpPr>
        <p:spPr>
          <a:xfrm>
            <a:off x="2249779" y="418112"/>
            <a:ext cx="4396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本田あきこ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ED434BD-96AF-D070-616A-DE2D4198BC8B}"/>
              </a:ext>
            </a:extLst>
          </p:cNvPr>
          <p:cNvSpPr/>
          <p:nvPr/>
        </p:nvSpPr>
        <p:spPr>
          <a:xfrm>
            <a:off x="-83930" y="-32499"/>
            <a:ext cx="2505191" cy="184303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4BFC8F-8B48-30A5-4FEA-6BC8C9DEC126}"/>
              </a:ext>
            </a:extLst>
          </p:cNvPr>
          <p:cNvSpPr txBox="1"/>
          <p:nvPr/>
        </p:nvSpPr>
        <p:spPr>
          <a:xfrm>
            <a:off x="2388390" y="70655"/>
            <a:ext cx="442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参議院比例代表（全国区）候補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D8F50B7-2DB7-7A78-9181-1CE3BDCA3C66}"/>
              </a:ext>
            </a:extLst>
          </p:cNvPr>
          <p:cNvSpPr txBox="1"/>
          <p:nvPr/>
        </p:nvSpPr>
        <p:spPr>
          <a:xfrm>
            <a:off x="6781510" y="437335"/>
            <a:ext cx="2524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-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神奈川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85E02FF-AD20-CAFC-65FE-CE5170416110}"/>
              </a:ext>
            </a:extLst>
          </p:cNvPr>
          <p:cNvSpPr/>
          <p:nvPr/>
        </p:nvSpPr>
        <p:spPr>
          <a:xfrm>
            <a:off x="-90865" y="-15684"/>
            <a:ext cx="1324571" cy="1015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02420C-EDE9-B5FC-4A4F-081520152CDB}"/>
              </a:ext>
            </a:extLst>
          </p:cNvPr>
          <p:cNvSpPr txBox="1"/>
          <p:nvPr/>
        </p:nvSpPr>
        <p:spPr>
          <a:xfrm>
            <a:off x="87749" y="178320"/>
            <a:ext cx="114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kern="0" normalizeH="1" dirty="0">
                <a:ln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7/</a:t>
            </a:r>
            <a:endParaRPr kumimoji="1" lang="ja-JP" altLang="en-US" sz="8000" b="1" dirty="0">
              <a:ln>
                <a:solidFill>
                  <a:schemeClr val="bg1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B718794-DE67-2BE5-663B-CFC3FFCEAC40}"/>
              </a:ext>
            </a:extLst>
          </p:cNvPr>
          <p:cNvSpPr txBox="1"/>
          <p:nvPr/>
        </p:nvSpPr>
        <p:spPr>
          <a:xfrm>
            <a:off x="642167" y="2063"/>
            <a:ext cx="157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endParaRPr kumimoji="1" lang="ja-JP" altLang="en-US" sz="80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0D676C7-E641-FB4E-9985-BE545B9F2B25}"/>
              </a:ext>
            </a:extLst>
          </p:cNvPr>
          <p:cNvSpPr/>
          <p:nvPr/>
        </p:nvSpPr>
        <p:spPr>
          <a:xfrm>
            <a:off x="6403184" y="903533"/>
            <a:ext cx="576000" cy="576000"/>
          </a:xfrm>
          <a:prstGeom prst="ellipse">
            <a:avLst/>
          </a:prstGeom>
          <a:solidFill>
            <a:srgbClr val="FBE3D6"/>
          </a:solidFill>
          <a:ln>
            <a:solidFill>
              <a:srgbClr val="FBE3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90D814-1124-29EB-9A94-B18F33BB1C3A}"/>
              </a:ext>
            </a:extLst>
          </p:cNvPr>
          <p:cNvSpPr txBox="1"/>
          <p:nvPr/>
        </p:nvSpPr>
        <p:spPr>
          <a:xfrm>
            <a:off x="6393185" y="804599"/>
            <a:ext cx="6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5DCD3A-79D3-8CAE-6B89-CCD62D60F2A1}"/>
              </a:ext>
            </a:extLst>
          </p:cNvPr>
          <p:cNvSpPr txBox="1"/>
          <p:nvPr/>
        </p:nvSpPr>
        <p:spPr>
          <a:xfrm>
            <a:off x="457933" y="1770914"/>
            <a:ext cx="843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街頭演説会</a:t>
            </a:r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F9C0B9-0BC6-C010-45C4-CA0205B2B8DC}"/>
              </a:ext>
            </a:extLst>
          </p:cNvPr>
          <p:cNvSpPr txBox="1"/>
          <p:nvPr/>
        </p:nvSpPr>
        <p:spPr>
          <a:xfrm>
            <a:off x="3319381" y="8433882"/>
            <a:ext cx="567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状況により変更になる場合がございます。ご了承ください。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4440D3-1649-5448-B965-C470EC55D1F4}"/>
              </a:ext>
            </a:extLst>
          </p:cNvPr>
          <p:cNvSpPr txBox="1"/>
          <p:nvPr/>
        </p:nvSpPr>
        <p:spPr>
          <a:xfrm>
            <a:off x="353718" y="1211722"/>
            <a:ext cx="168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kern="0" normalizeH="1" dirty="0">
                <a:ln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火曜日</a:t>
            </a:r>
            <a:endParaRPr kumimoji="1" lang="ja-JP" altLang="en-US" sz="2800" b="1" dirty="0">
              <a:ln>
                <a:solidFill>
                  <a:schemeClr val="bg1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9E6E07E1-8816-0E38-8ADA-EDED8B20A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94326"/>
              </p:ext>
            </p:extLst>
          </p:nvPr>
        </p:nvGraphicFramePr>
        <p:xfrm>
          <a:off x="605842" y="2358439"/>
          <a:ext cx="5925670" cy="39510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22943">
                  <a:extLst>
                    <a:ext uri="{9D8B030D-6E8A-4147-A177-3AD203B41FA5}">
                      <a16:colId xmlns:a16="http://schemas.microsoft.com/office/drawing/2014/main" val="1434223982"/>
                    </a:ext>
                  </a:extLst>
                </a:gridCol>
                <a:gridCol w="4702727">
                  <a:extLst>
                    <a:ext uri="{9D8B030D-6E8A-4147-A177-3AD203B41FA5}">
                      <a16:colId xmlns:a16="http://schemas.microsoft.com/office/drawing/2014/main" val="2366417250"/>
                    </a:ext>
                  </a:extLst>
                </a:gridCol>
              </a:tblGrid>
              <a:tr h="4980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12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00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メディセオ神奈川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ALC </a:t>
                      </a:r>
                      <a:r>
                        <a:rPr kumimoji="1" lang="ja-JP" altLang="en-US" sz="20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（戸塚区）</a:t>
                      </a:r>
                      <a:endParaRPr kumimoji="1" lang="en-US" altLang="ja-JP" sz="20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094609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13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40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スズケン横浜支店 </a:t>
                      </a:r>
                      <a:r>
                        <a:rPr kumimoji="1" lang="ja-JP" altLang="en-US" sz="20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（神奈川区）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445650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14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わかば薬局本店 </a:t>
                      </a:r>
                      <a:r>
                        <a:rPr kumimoji="1" lang="ja-JP" altLang="en-US" sz="20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（港北区）</a:t>
                      </a:r>
                      <a:endParaRPr kumimoji="1" lang="en-US" altLang="ja-JP" sz="20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343543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15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15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青葉区薬剤師会館 </a:t>
                      </a:r>
                      <a:r>
                        <a:rPr kumimoji="1" lang="zh-TW" altLang="en-US" sz="20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（青葉区）</a:t>
                      </a:r>
                      <a:endParaRPr kumimoji="1" lang="en-US" altLang="ja-JP" sz="20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9565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16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00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spc="-200" baseline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アルフレッサ横浜緑支店 </a:t>
                      </a:r>
                      <a:r>
                        <a:rPr kumimoji="1" lang="ja-JP" altLang="en-US" sz="2000" b="0" spc="-200" baseline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（青葉区）</a:t>
                      </a:r>
                      <a:endParaRPr kumimoji="1" lang="en-US" altLang="ja-JP" sz="2000" b="0" spc="-200" baseline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312832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17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00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慶成薬局 </a:t>
                      </a:r>
                      <a:r>
                        <a:rPr kumimoji="1" lang="zh-CN" altLang="en-US" sz="20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（神奈川区）</a:t>
                      </a:r>
                      <a:endParaRPr kumimoji="1" lang="en-US" altLang="ja-JP" sz="20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420069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18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00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神奈川県薬剤師会館 </a:t>
                      </a:r>
                      <a:r>
                        <a:rPr kumimoji="1" lang="zh-TW" altLang="en-US" sz="20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（磯子区）</a:t>
                      </a:r>
                      <a:endParaRPr kumimoji="1" lang="en-US" altLang="ja-JP" sz="20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89632"/>
                  </a:ext>
                </a:extLst>
              </a:tr>
              <a:tr h="464601">
                <a:tc>
                  <a:txBody>
                    <a:bodyPr/>
                    <a:lstStyle/>
                    <a:p>
                      <a:pPr algn="l"/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2470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504A3A-506F-F25E-E672-2DCAE339334A}"/>
              </a:ext>
            </a:extLst>
          </p:cNvPr>
          <p:cNvSpPr txBox="1"/>
          <p:nvPr/>
        </p:nvSpPr>
        <p:spPr>
          <a:xfrm>
            <a:off x="3771875" y="7830661"/>
            <a:ext cx="5031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皆様お誘いあわせの上ご来場ください。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138AF4B-8E24-3B3A-B54F-9CBA245E8156}"/>
              </a:ext>
            </a:extLst>
          </p:cNvPr>
          <p:cNvSpPr txBox="1"/>
          <p:nvPr/>
        </p:nvSpPr>
        <p:spPr>
          <a:xfrm>
            <a:off x="3682462" y="6143246"/>
            <a:ext cx="379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決起集会</a:t>
            </a:r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C8243E0A-12AC-D87C-DB0A-DFA14FA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7" t="23067" r="44086" b="45301"/>
          <a:stretch>
            <a:fillRect/>
          </a:stretch>
        </p:blipFill>
        <p:spPr>
          <a:xfrm>
            <a:off x="796781" y="6041335"/>
            <a:ext cx="2468457" cy="2776393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563FF47-16B0-E331-CE12-E4578FEB8560}"/>
              </a:ext>
            </a:extLst>
          </p:cNvPr>
          <p:cNvSpPr txBox="1"/>
          <p:nvPr/>
        </p:nvSpPr>
        <p:spPr>
          <a:xfrm>
            <a:off x="962894" y="8015981"/>
            <a:ext cx="2136230" cy="73866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pc="-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内閣府特命担当大臣</a:t>
            </a:r>
            <a:endParaRPr kumimoji="1" lang="ja-JP" altLang="en-US" spc="-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三原じゅん子</a:t>
            </a:r>
          </a:p>
        </p:txBody>
      </p:sp>
      <p:graphicFrame>
        <p:nvGraphicFramePr>
          <p:cNvPr id="47" name="表 46">
            <a:extLst>
              <a:ext uri="{FF2B5EF4-FFF2-40B4-BE49-F238E27FC236}">
                <a16:creationId xmlns:a16="http://schemas.microsoft.com/office/drawing/2014/main" id="{ED1913C8-A27B-5DCC-8B0E-3AFC47BD8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30645"/>
              </p:ext>
            </p:extLst>
          </p:nvPr>
        </p:nvGraphicFramePr>
        <p:xfrm>
          <a:off x="3852906" y="6793916"/>
          <a:ext cx="4607702" cy="1188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73800">
                  <a:extLst>
                    <a:ext uri="{9D8B030D-6E8A-4147-A177-3AD203B41FA5}">
                      <a16:colId xmlns:a16="http://schemas.microsoft.com/office/drawing/2014/main" val="1434223982"/>
                    </a:ext>
                  </a:extLst>
                </a:gridCol>
                <a:gridCol w="3433902">
                  <a:extLst>
                    <a:ext uri="{9D8B030D-6E8A-4147-A177-3AD203B41FA5}">
                      <a16:colId xmlns:a16="http://schemas.microsoft.com/office/drawing/2014/main" val="2366417250"/>
                    </a:ext>
                  </a:extLst>
                </a:gridCol>
              </a:tblGrid>
              <a:tr h="5926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19</a:t>
                      </a:r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kumimoji="1" lang="en-US" altLang="ja-JP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30</a:t>
                      </a:r>
                      <a:endParaRPr kumimoji="1" lang="ja-JP" altLang="en-US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総合薬事保健センター</a:t>
                      </a:r>
                    </a:p>
                    <a:p>
                      <a:pPr algn="l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１階　ホール</a:t>
                      </a:r>
                      <a:endParaRPr kumimoji="1" lang="en-US" altLang="ja-JP" sz="24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9565"/>
                  </a:ext>
                </a:extLst>
              </a:tr>
              <a:tr h="299095">
                <a:tc>
                  <a:txBody>
                    <a:bodyPr/>
                    <a:lstStyle/>
                    <a:p>
                      <a:pPr algn="l"/>
                      <a:endParaRPr kumimoji="1" lang="ja-JP" altLang="en-US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24704"/>
                  </a:ext>
                </a:extLst>
              </a:tr>
            </a:tbl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198F16C6-8828-7920-734A-B293547F0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07" b="98263" l="10000" r="90000">
                        <a14:foregroundMark x1="31792" y1="91838" x2="31792" y2="91838"/>
                        <a14:foregroundMark x1="28497" y1="90141" x2="28497" y2="90141"/>
                        <a14:foregroundMark x1="30896" y1="95596" x2="30896" y2="95596"/>
                        <a14:foregroundMark x1="56705" y1="98303" x2="56705" y2="98303"/>
                        <a14:foregroundMark x1="46705" y1="11273" x2="46705" y2="11273"/>
                        <a14:foregroundMark x1="49711" y1="6707" x2="49711" y2="6707"/>
                        <a14:backgroundMark x1="32543" y1="91394" x2="32543" y2="91394"/>
                        <a14:backgroundMark x1="32543" y1="90586" x2="32543" y2="90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97" r="30425"/>
          <a:stretch>
            <a:fillRect/>
          </a:stretch>
        </p:blipFill>
        <p:spPr>
          <a:xfrm>
            <a:off x="6156756" y="1501886"/>
            <a:ext cx="2705022" cy="435048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C62EAA4-C93F-4E40-D9B5-A507DD70437B}"/>
              </a:ext>
            </a:extLst>
          </p:cNvPr>
          <p:cNvGrpSpPr/>
          <p:nvPr/>
        </p:nvGrpSpPr>
        <p:grpSpPr>
          <a:xfrm>
            <a:off x="648648" y="5905978"/>
            <a:ext cx="857022" cy="720000"/>
            <a:chOff x="561564" y="5949516"/>
            <a:chExt cx="857022" cy="720000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8F8A1991-CBCC-78FA-AA78-DBF040F54F8E}"/>
                </a:ext>
              </a:extLst>
            </p:cNvPr>
            <p:cNvSpPr/>
            <p:nvPr/>
          </p:nvSpPr>
          <p:spPr>
            <a:xfrm>
              <a:off x="630075" y="5949516"/>
              <a:ext cx="720000" cy="720000"/>
            </a:xfrm>
            <a:prstGeom prst="ellipse">
              <a:avLst/>
            </a:prstGeom>
            <a:solidFill>
              <a:srgbClr val="FBE3D6"/>
            </a:solidFill>
            <a:ln>
              <a:solidFill>
                <a:srgbClr val="FBE3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24BCB98-07E6-673C-82E7-7A558A2A2459}"/>
                </a:ext>
              </a:extLst>
            </p:cNvPr>
            <p:cNvSpPr txBox="1"/>
            <p:nvPr/>
          </p:nvSpPr>
          <p:spPr>
            <a:xfrm>
              <a:off x="561564" y="5991600"/>
              <a:ext cx="857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応援弁士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0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119</Words>
  <Application>Microsoft Office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HGPｺﾞｼｯｸM</vt:lpstr>
      <vt:lpstr>HGP創英角ｺﾞｼｯｸUB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顕子 本田</dc:creator>
  <cp:lastModifiedBy>顕子 本田</cp:lastModifiedBy>
  <cp:revision>22</cp:revision>
  <cp:lastPrinted>2025-07-02T11:17:03Z</cp:lastPrinted>
  <dcterms:created xsi:type="dcterms:W3CDTF">2024-12-02T14:27:48Z</dcterms:created>
  <dcterms:modified xsi:type="dcterms:W3CDTF">2025-07-13T07:49:09Z</dcterms:modified>
</cp:coreProperties>
</file>